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97" r:id="rId2"/>
    <p:sldId id="391" r:id="rId3"/>
    <p:sldId id="292" r:id="rId4"/>
    <p:sldId id="281" r:id="rId5"/>
    <p:sldId id="257" r:id="rId6"/>
    <p:sldId id="259" r:id="rId7"/>
    <p:sldId id="416" r:id="rId8"/>
    <p:sldId id="419" r:id="rId9"/>
    <p:sldId id="418" r:id="rId10"/>
    <p:sldId id="420" r:id="rId11"/>
    <p:sldId id="421" r:id="rId12"/>
    <p:sldId id="422" r:id="rId13"/>
    <p:sldId id="429" r:id="rId14"/>
    <p:sldId id="424" r:id="rId15"/>
    <p:sldId id="428" r:id="rId16"/>
    <p:sldId id="425" r:id="rId17"/>
    <p:sldId id="42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E3E"/>
    <a:srgbClr val="E28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E1B08-3BB4-47CA-91AE-A64DE950CB8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75EC4-535E-41B0-B8D9-6FB2EA144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3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Joel satori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3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7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53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740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74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772CA-9085-48AA-BDFD-700838292D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14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91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5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6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E8C5360-F0B4-4082-91FE-52D54B52DA3C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3A91E34-43EA-45C7-B5B7-6BF88A7F4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8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8B0AF-9BC1-49A7-9264-34BA238BF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502920"/>
            <a:ext cx="9966960" cy="29260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cap="none" dirty="0">
                <a:latin typeface="Arial" panose="020B0604020202020204" pitchFamily="34" charset="0"/>
                <a:cs typeface="Arial" panose="020B0604020202020204" pitchFamily="34" charset="0"/>
              </a:rPr>
              <a:t>The effects of predicted climate change on </a:t>
            </a:r>
            <a:r>
              <a:rPr lang="en-US" sz="3000" i="1" cap="none" dirty="0" err="1">
                <a:latin typeface="Arial" panose="020B0604020202020204" pitchFamily="34" charset="0"/>
                <a:cs typeface="Arial" panose="020B0604020202020204" pitchFamily="34" charset="0"/>
              </a:rPr>
              <a:t>Batrachochtrium</a:t>
            </a:r>
            <a:r>
              <a:rPr lang="en-US" sz="3000" i="1" cap="none" dirty="0">
                <a:latin typeface="Arial" panose="020B0604020202020204" pitchFamily="34" charset="0"/>
                <a:cs typeface="Arial" panose="020B0604020202020204" pitchFamily="34" charset="0"/>
              </a:rPr>
              <a:t> dendrobatidis </a:t>
            </a:r>
            <a:r>
              <a:rPr lang="en-US" sz="3000" cap="none" dirty="0">
                <a:latin typeface="Arial" panose="020B0604020202020204" pitchFamily="34" charset="0"/>
                <a:cs typeface="Arial" panose="020B0604020202020204" pitchFamily="34" charset="0"/>
              </a:rPr>
              <a:t>from across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8A2D1-2CA4-4300-AC36-6DC6E28F6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244388"/>
            <a:ext cx="8767860" cy="138816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MS Student: Ciara Sheets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Advisor: Jamie Voyles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Nevada, Reno</a:t>
            </a:r>
          </a:p>
        </p:txBody>
      </p:sp>
    </p:spTree>
    <p:extLst>
      <p:ext uri="{BB962C8B-B14F-4D97-AF65-F5344CB8AC3E}">
        <p14:creationId xmlns:p14="http://schemas.microsoft.com/office/powerpoint/2010/main" val="190718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64BF-1307-4A99-92C5-A684D350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Bio Project: Goals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3B7E1-AC42-4E9F-9325-79F7F525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Take excel file from reader &amp; create new df without manual entry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able to add each new day's file to new df with same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efficient way to QAQC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70C82FE-0E5E-46BC-951A-F25C9AEFC8B9}"/>
              </a:ext>
            </a:extLst>
          </p:cNvPr>
          <p:cNvSpPr txBox="1">
            <a:spLocks/>
          </p:cNvSpPr>
          <p:nvPr/>
        </p:nvSpPr>
        <p:spPr>
          <a:xfrm>
            <a:off x="3315552" y="305344"/>
            <a:ext cx="5527766" cy="59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932694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2FCB-657F-4E68-B697-BB41DB0A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25" y="527957"/>
            <a:ext cx="1341591" cy="468086"/>
          </a:xfrm>
        </p:spPr>
        <p:txBody>
          <a:bodyPr>
            <a:normAutofit fontScale="90000"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369D6-23D3-4A48-BC45-947CE704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16" y="410963"/>
            <a:ext cx="9492344" cy="6036073"/>
          </a:xfrm>
        </p:spPr>
      </p:pic>
    </p:spTree>
    <p:extLst>
      <p:ext uri="{BB962C8B-B14F-4D97-AF65-F5344CB8AC3E}">
        <p14:creationId xmlns:p14="http://schemas.microsoft.com/office/powerpoint/2010/main" val="323731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2FCB-657F-4E68-B697-BB41DB0A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25" y="527957"/>
            <a:ext cx="1341591" cy="468086"/>
          </a:xfrm>
        </p:spPr>
        <p:txBody>
          <a:bodyPr>
            <a:normAutofit fontScale="90000"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369D6-23D3-4A48-BC45-947CE704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860" y="411026"/>
            <a:ext cx="5852280" cy="6035947"/>
          </a:xfrm>
        </p:spPr>
      </p:pic>
    </p:spTree>
    <p:extLst>
      <p:ext uri="{BB962C8B-B14F-4D97-AF65-F5344CB8AC3E}">
        <p14:creationId xmlns:p14="http://schemas.microsoft.com/office/powerpoint/2010/main" val="88691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39AB1-373B-43FB-8DE9-A9C2F144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 Data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55453-E13F-4071-935F-0400403B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6" y="493521"/>
            <a:ext cx="5797798" cy="58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4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64BF-1307-4A99-92C5-A684D350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Bio Project: Secondary Goals</a:t>
            </a:r>
            <a:endParaRPr lang="en-US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3B7E1-AC42-4E9F-9325-79F7F5257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Make some newer figures that display all my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on sophistication of visualizations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70C82FE-0E5E-46BC-951A-F25C9AEFC8B9}"/>
              </a:ext>
            </a:extLst>
          </p:cNvPr>
          <p:cNvSpPr txBox="1">
            <a:spLocks/>
          </p:cNvSpPr>
          <p:nvPr/>
        </p:nvSpPr>
        <p:spPr>
          <a:xfrm>
            <a:off x="3315552" y="305344"/>
            <a:ext cx="5527766" cy="59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2347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AB17-3205-49A1-9308-256B1673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295275"/>
            <a:ext cx="2390775" cy="1356360"/>
          </a:xfrm>
        </p:spPr>
        <p:txBody>
          <a:bodyPr>
            <a:norm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Old Plot: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F82BFA2D-B008-496A-B5FD-563AB84A2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84" y="764364"/>
            <a:ext cx="6743951" cy="5329272"/>
          </a:xfrm>
        </p:spPr>
      </p:pic>
    </p:spTree>
    <p:extLst>
      <p:ext uri="{BB962C8B-B14F-4D97-AF65-F5344CB8AC3E}">
        <p14:creationId xmlns:p14="http://schemas.microsoft.com/office/powerpoint/2010/main" val="468301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2FCB-657F-4E68-B697-BB41DB0A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25" y="527957"/>
            <a:ext cx="1341591" cy="46808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369D6-23D3-4A48-BC45-947CE7040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828" y="1363982"/>
            <a:ext cx="9492344" cy="4130035"/>
          </a:xfrm>
        </p:spPr>
      </p:pic>
    </p:spTree>
    <p:extLst>
      <p:ext uri="{BB962C8B-B14F-4D97-AF65-F5344CB8AC3E}">
        <p14:creationId xmlns:p14="http://schemas.microsoft.com/office/powerpoint/2010/main" val="218901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F100685-88A1-41D5-B808-A1170EBA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880" y="720396"/>
            <a:ext cx="9786240" cy="54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E09B16-4874-4AF2-86A9-1E174C200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511D18-EDAF-4F45-8C63-10F482E3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" b="15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57AC3B-63D5-4181-AD35-0D051F7C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0BCC-24C4-4DC4-8DBC-4242A753499A}"/>
              </a:ext>
            </a:extLst>
          </p:cNvPr>
          <p:cNvSpPr txBox="1"/>
          <p:nvPr/>
        </p:nvSpPr>
        <p:spPr>
          <a:xfrm>
            <a:off x="812883" y="936010"/>
            <a:ext cx="5054538" cy="4862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Chytridiomycosis: The Disease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Caused by fungal pathogen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Occurs around the globe and causes massive population declines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Susceptibility is variable across species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severe disease correlated with higher pathogen 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74A79-24A1-4A7D-A44A-DEB8D7FD1B22}"/>
              </a:ext>
            </a:extLst>
          </p:cNvPr>
          <p:cNvSpPr txBox="1"/>
          <p:nvPr/>
        </p:nvSpPr>
        <p:spPr>
          <a:xfrm>
            <a:off x="9864714" y="6252447"/>
            <a:ext cx="209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Image: Joel Satori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DC27C8-D802-42E1-9320-E798227AB420}"/>
              </a:ext>
            </a:extLst>
          </p:cNvPr>
          <p:cNvGrpSpPr/>
          <p:nvPr/>
        </p:nvGrpSpPr>
        <p:grpSpPr>
          <a:xfrm>
            <a:off x="6324580" y="1921519"/>
            <a:ext cx="5240060" cy="3500196"/>
            <a:chOff x="6324580" y="1921519"/>
            <a:chExt cx="5240060" cy="35001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A3634C-1511-48E0-9F61-C98122D03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580" y="1921519"/>
              <a:ext cx="5240060" cy="350019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D8B5493-33C5-4085-9DDE-EBE630C24C4C}"/>
                </a:ext>
              </a:extLst>
            </p:cNvPr>
            <p:cNvSpPr txBox="1"/>
            <p:nvPr/>
          </p:nvSpPr>
          <p:spPr>
            <a:xfrm>
              <a:off x="9284553" y="5083161"/>
              <a:ext cx="22800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Image:Brian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Gratwicke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5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263E-7082-49F8-864D-8646D8B1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The pathogen: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Batrachochytrium dendrobatidis (Bd)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1C252-CC9E-4DD6-B997-3C26E545A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Asexual, spherical, Eukaryotic fungal pathogen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life-stages: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Motile zoospore, Sporangia</a:t>
            </a:r>
          </a:p>
          <a:p>
            <a:pPr marL="225425" lvl="1" indent="-2254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Develops in the keratinized skin of amphibians</a:t>
            </a:r>
          </a:p>
          <a:p>
            <a:pPr marL="225425" lvl="1" indent="-2254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Causes Chytridiomycosis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200317-4C1A-4E12-9A8E-C5DAE13488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4652" y="1995940"/>
            <a:ext cx="482803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6508139-05AD-46A0-8B10-4B2DA7E2C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D94F80-6266-4B2B-BDB8-4B7BA8C6B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28CEA-2C0A-40B8-8703-96E02017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58" y="533842"/>
            <a:ext cx="8490203" cy="743067"/>
          </a:xfrm>
          <a:noFill/>
          <a:ln w="12700" cmpd="sng">
            <a:noFill/>
          </a:ln>
        </p:spPr>
        <p:txBody>
          <a:bodyPr anchor="ctr">
            <a:noAutofit/>
          </a:bodyPr>
          <a:lstStyle/>
          <a:p>
            <a:pPr algn="ctr"/>
            <a:r>
              <a:rPr lang="en-US" sz="32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Isolates Collected from 5 Regions of the U.S.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AEA333-F3FA-4C80-A600-BC042B4CF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53842" y="2054826"/>
            <a:ext cx="0" cy="2743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6B9C0-DA98-4529-A030-7B8EFD33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5080" y="1520749"/>
            <a:ext cx="6081839" cy="44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76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D1BEC1-B13D-4606-BC1B-FB97414545D3}"/>
              </a:ext>
            </a:extLst>
          </p:cNvPr>
          <p:cNvSpPr txBox="1"/>
          <p:nvPr/>
        </p:nvSpPr>
        <p:spPr>
          <a:xfrm>
            <a:off x="1972095" y="364396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Chiriqui, Panama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036" name="Picture 12" descr="http://i1.wp.com/listverse.com/wp-content/uploads/2012/11/swamp1.jpg">
            <a:extLst>
              <a:ext uri="{FF2B5EF4-FFF2-40B4-BE49-F238E27FC236}">
                <a16:creationId xmlns:a16="http://schemas.microsoft.com/office/drawing/2014/main" id="{2D0E8E12-041B-4F87-85EE-93716C5B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524" y="635403"/>
            <a:ext cx="3685012" cy="26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3DD60F-3764-4EB1-BFF4-73C5E4ACBCEB}"/>
              </a:ext>
            </a:extLst>
          </p:cNvPr>
          <p:cNvSpPr txBox="1"/>
          <p:nvPr/>
        </p:nvSpPr>
        <p:spPr>
          <a:xfrm>
            <a:off x="9185198" y="633116"/>
            <a:ext cx="129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Louisiana</a:t>
            </a:r>
          </a:p>
        </p:txBody>
      </p:sp>
      <p:pic>
        <p:nvPicPr>
          <p:cNvPr id="1040" name="Picture 16" descr="https://mowryjournal.files.wordpress.com/2014/02/organ-mountains-nm-8-29.jpg">
            <a:extLst>
              <a:ext uri="{FF2B5EF4-FFF2-40B4-BE49-F238E27FC236}">
                <a16:creationId xmlns:a16="http://schemas.microsoft.com/office/drawing/2014/main" id="{6199DA99-66E5-4119-B341-C3186EA7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25" y="635403"/>
            <a:ext cx="3685012" cy="26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C1DF0E-FFF1-4CCD-93E1-39DCAEDF8226}"/>
              </a:ext>
            </a:extLst>
          </p:cNvPr>
          <p:cNvSpPr txBox="1"/>
          <p:nvPr/>
        </p:nvSpPr>
        <p:spPr>
          <a:xfrm>
            <a:off x="5021942" y="633116"/>
            <a:ext cx="214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Mexico</a:t>
            </a:r>
          </a:p>
        </p:txBody>
      </p:sp>
      <p:pic>
        <p:nvPicPr>
          <p:cNvPr id="3074" name="Picture 2" descr="Image result for vermont mountains">
            <a:extLst>
              <a:ext uri="{FF2B5EF4-FFF2-40B4-BE49-F238E27FC236}">
                <a16:creationId xmlns:a16="http://schemas.microsoft.com/office/drawing/2014/main" id="{E9A1F1CA-1F5A-4F03-B987-5366225D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21" y="3479118"/>
            <a:ext cx="3677021" cy="26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6F905D-1FCE-4ECF-9C45-64069EAE9E0B}"/>
              </a:ext>
            </a:extLst>
          </p:cNvPr>
          <p:cNvSpPr txBox="1"/>
          <p:nvPr/>
        </p:nvSpPr>
        <p:spPr>
          <a:xfrm>
            <a:off x="8416849" y="3479118"/>
            <a:ext cx="283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Vermont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D5A92AA1-9EC6-479B-984C-A625F90D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84" y="3479118"/>
            <a:ext cx="3686453" cy="26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FC655-3BF6-4B5B-BF98-3EEFF459D390}"/>
              </a:ext>
            </a:extLst>
          </p:cNvPr>
          <p:cNvSpPr txBox="1"/>
          <p:nvPr/>
        </p:nvSpPr>
        <p:spPr>
          <a:xfrm>
            <a:off x="5112466" y="3479118"/>
            <a:ext cx="19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Tennessee</a:t>
            </a:r>
          </a:p>
        </p:txBody>
      </p:sp>
      <p:pic>
        <p:nvPicPr>
          <p:cNvPr id="3078" name="Picture 6" descr="peak through woods over valley">
            <a:extLst>
              <a:ext uri="{FF2B5EF4-FFF2-40B4-BE49-F238E27FC236}">
                <a16:creationId xmlns:a16="http://schemas.microsoft.com/office/drawing/2014/main" id="{E561BFF6-56E7-42D6-9D4C-1ECA016B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23" y="3479118"/>
            <a:ext cx="3678857" cy="26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4FBA57-7FB3-4CAE-9108-980CA1CCFFE3}"/>
              </a:ext>
            </a:extLst>
          </p:cNvPr>
          <p:cNvSpPr txBox="1"/>
          <p:nvPr/>
        </p:nvSpPr>
        <p:spPr>
          <a:xfrm>
            <a:off x="1916411" y="3479118"/>
            <a:ext cx="933472" cy="3693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Ohio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2CDDC-39FE-4F70-9B9B-DDA56E14EFBE}"/>
              </a:ext>
            </a:extLst>
          </p:cNvPr>
          <p:cNvSpPr txBox="1"/>
          <p:nvPr/>
        </p:nvSpPr>
        <p:spPr>
          <a:xfrm>
            <a:off x="689548" y="817782"/>
            <a:ext cx="3416147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Each Region varies in: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Latitudinal position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Elevation gradient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Daily temperature fluctuation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Seasonality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2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864F5-3150-4A05-A5B2-622B2F1AF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55938"/>
            <a:ext cx="5820124" cy="5146123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Methods: Defining Thermal Performance Range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Collect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isolates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Cultured isolates at various temperatures across known thermal range and measure growth over time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an MTT viability assay to measure growth</a:t>
            </a:r>
          </a:p>
          <a:p>
            <a:pPr lvl="1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8B873F-F0B6-45CC-B316-945B4029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17" y="1470023"/>
            <a:ext cx="5332442" cy="39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B041-F205-4B11-938E-A733B1DC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7906"/>
            <a:ext cx="9875520" cy="484094"/>
          </a:xfrm>
        </p:spPr>
        <p:txBody>
          <a:bodyPr>
            <a:no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in vitro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D3DA1588-29BD-4A5C-BD19-C56FBDBB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6903">
            <a:off x="2579486" y="2633232"/>
            <a:ext cx="3146975" cy="1371895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0F6321A2-2608-47CF-843B-86678C10F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325" y="2659713"/>
            <a:ext cx="792764" cy="1318934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CEF0BEC-A4FE-44F9-B076-4B4AA1B28B45}"/>
              </a:ext>
            </a:extLst>
          </p:cNvPr>
          <p:cNvGrpSpPr/>
          <p:nvPr/>
        </p:nvGrpSpPr>
        <p:grpSpPr>
          <a:xfrm>
            <a:off x="6384489" y="2344326"/>
            <a:ext cx="1347333" cy="2008017"/>
            <a:chOff x="3443082" y="4392381"/>
            <a:chExt cx="1347333" cy="2008017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397E9D5D-E446-4A35-8F12-ED8B781F1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082" y="4455605"/>
              <a:ext cx="1347333" cy="1944793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B6F2745-9C94-44FC-A40A-05EE26A5C2E8}"/>
                </a:ext>
              </a:extLst>
            </p:cNvPr>
            <p:cNvSpPr txBox="1"/>
            <p:nvPr/>
          </p:nvSpPr>
          <p:spPr>
            <a:xfrm>
              <a:off x="3767217" y="4792708"/>
              <a:ext cx="69906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FF"/>
                  </a:highligh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21°C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0118FFB-85EB-44A5-B661-C1F1BDC899CA}"/>
                </a:ext>
              </a:extLst>
            </p:cNvPr>
            <p:cNvSpPr txBox="1"/>
            <p:nvPr/>
          </p:nvSpPr>
          <p:spPr>
            <a:xfrm>
              <a:off x="3536069" y="4392381"/>
              <a:ext cx="1164039" cy="323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Stable</a:t>
              </a:r>
            </a:p>
          </p:txBody>
        </p:sp>
      </p:grp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9B755C97-E6EB-46B5-A909-BB24678F7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922" y="2566523"/>
            <a:ext cx="2255643" cy="1501028"/>
          </a:xfrm>
          <a:prstGeom prst="rect">
            <a:avLst/>
          </a:prstGeom>
        </p:spPr>
      </p:pic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1A73DEE0-2105-45D7-862E-9374CDC901ED}"/>
              </a:ext>
            </a:extLst>
          </p:cNvPr>
          <p:cNvSpPr/>
          <p:nvPr/>
        </p:nvSpPr>
        <p:spPr>
          <a:xfrm>
            <a:off x="2314096" y="3098135"/>
            <a:ext cx="394447" cy="2210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9" name="Arrow: Right 188">
            <a:extLst>
              <a:ext uri="{FF2B5EF4-FFF2-40B4-BE49-F238E27FC236}">
                <a16:creationId xmlns:a16="http://schemas.microsoft.com/office/drawing/2014/main" id="{3DE7B02C-4988-46C5-8B2E-842424E3F1A4}"/>
              </a:ext>
            </a:extLst>
          </p:cNvPr>
          <p:cNvSpPr/>
          <p:nvPr/>
        </p:nvSpPr>
        <p:spPr>
          <a:xfrm>
            <a:off x="5752283" y="3098135"/>
            <a:ext cx="394447" cy="2210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0" name="Arrow: Right 189">
            <a:extLst>
              <a:ext uri="{FF2B5EF4-FFF2-40B4-BE49-F238E27FC236}">
                <a16:creationId xmlns:a16="http://schemas.microsoft.com/office/drawing/2014/main" id="{846429F3-20BC-469B-9B4E-22302352ACB7}"/>
              </a:ext>
            </a:extLst>
          </p:cNvPr>
          <p:cNvSpPr/>
          <p:nvPr/>
        </p:nvSpPr>
        <p:spPr>
          <a:xfrm>
            <a:off x="8036559" y="3095993"/>
            <a:ext cx="394447" cy="2210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6D7A63-D450-4B61-8641-A2226FCF5AB1}"/>
              </a:ext>
            </a:extLst>
          </p:cNvPr>
          <p:cNvSpPr txBox="1"/>
          <p:nvPr/>
        </p:nvSpPr>
        <p:spPr>
          <a:xfrm>
            <a:off x="986672" y="1467867"/>
            <a:ext cx="16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Isolate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65D758A4-126B-4F41-82F0-26AFDEAE533B}"/>
              </a:ext>
            </a:extLst>
          </p:cNvPr>
          <p:cNvSpPr txBox="1"/>
          <p:nvPr/>
        </p:nvSpPr>
        <p:spPr>
          <a:xfrm>
            <a:off x="3438141" y="1381222"/>
            <a:ext cx="1881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Filter out sporangia &amp; plate isolates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D8D3091-7F81-4D52-9A01-E216A91F8631}"/>
              </a:ext>
            </a:extLst>
          </p:cNvPr>
          <p:cNvSpPr txBox="1"/>
          <p:nvPr/>
        </p:nvSpPr>
        <p:spPr>
          <a:xfrm>
            <a:off x="6146730" y="1288889"/>
            <a:ext cx="1889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Incubate plates in assigned chamber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97B26F6-0A58-4032-AEA1-CCC095EBCAB6}"/>
              </a:ext>
            </a:extLst>
          </p:cNvPr>
          <p:cNvSpPr txBox="1"/>
          <p:nvPr/>
        </p:nvSpPr>
        <p:spPr>
          <a:xfrm>
            <a:off x="8967727" y="1450472"/>
            <a:ext cx="20660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Optical Density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(whole culture growth)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F66C5-FF6D-43D9-9751-73152531246E}"/>
              </a:ext>
            </a:extLst>
          </p:cNvPr>
          <p:cNvSpPr txBox="1"/>
          <p:nvPr/>
        </p:nvSpPr>
        <p:spPr>
          <a:xfrm>
            <a:off x="1449441" y="2995312"/>
            <a:ext cx="695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Culture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TGHL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537477-8AEE-4EF2-B1DA-CA619E39775A}"/>
              </a:ext>
            </a:extLst>
          </p:cNvPr>
          <p:cNvGrpSpPr/>
          <p:nvPr/>
        </p:nvGrpSpPr>
        <p:grpSpPr>
          <a:xfrm>
            <a:off x="445554" y="3641643"/>
            <a:ext cx="2744305" cy="2751081"/>
            <a:chOff x="445554" y="3641643"/>
            <a:chExt cx="2744305" cy="27510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FD258C-536A-44FE-8C81-FE508636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554" y="4333807"/>
              <a:ext cx="2744305" cy="205891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37CBAC-AD16-472A-8BDB-C35FE9B44FED}"/>
                </a:ext>
              </a:extLst>
            </p:cNvPr>
            <p:cNvCxnSpPr>
              <a:cxnSpLocks/>
              <a:stCxn id="3" idx="2"/>
              <a:endCxn id="4" idx="1"/>
            </p:cNvCxnSpPr>
            <p:nvPr/>
          </p:nvCxnSpPr>
          <p:spPr>
            <a:xfrm flipH="1">
              <a:off x="847448" y="3641643"/>
              <a:ext cx="949495" cy="9936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32B081-9A8F-40C4-85E3-3DA5D37EF4CD}"/>
                </a:ext>
              </a:extLst>
            </p:cNvPr>
            <p:cNvCxnSpPr>
              <a:cxnSpLocks/>
              <a:stCxn id="3" idx="2"/>
              <a:endCxn id="4" idx="7"/>
            </p:cNvCxnSpPr>
            <p:nvPr/>
          </p:nvCxnSpPr>
          <p:spPr>
            <a:xfrm>
              <a:off x="1796943" y="3641643"/>
              <a:ext cx="991022" cy="99368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7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189" grpId="0" animBg="1"/>
      <p:bldP spid="190" grpId="0" animBg="1"/>
      <p:bldP spid="1031" grpId="0"/>
      <p:bldP spid="1032" grpId="0"/>
      <p:bldP spid="1033" grpId="0"/>
      <p:bldP spid="103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64BF-1307-4A99-92C5-A684D350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59440"/>
            <a:ext cx="3931920" cy="727166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MTT Assay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3B7E1-AC42-4E9F-9325-79F7F5257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2116183"/>
            <a:ext cx="3931920" cy="3735977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Colorimetric Assay that measures metabolic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Yellow MTT is reduced to purple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Purple formazan solubilized using SDS detergent agent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Measured spectrophotometrically yielding absorbance</a:t>
            </a:r>
          </a:p>
          <a:p>
            <a:endParaRPr lang="en-US" dirty="0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70C82FE-0E5E-46BC-951A-F25C9AEFC8B9}"/>
              </a:ext>
            </a:extLst>
          </p:cNvPr>
          <p:cNvSpPr txBox="1">
            <a:spLocks/>
          </p:cNvSpPr>
          <p:nvPr/>
        </p:nvSpPr>
        <p:spPr>
          <a:xfrm>
            <a:off x="3315552" y="305344"/>
            <a:ext cx="5527766" cy="59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5FB3FD-C212-465D-B1BA-6DDA8328C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575" y="1554318"/>
            <a:ext cx="5005250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53BF93-29BD-43CD-812A-5BF6D4D1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910" y="898752"/>
            <a:ext cx="9572180" cy="5441089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570C82FE-0E5E-46BC-951A-F25C9AEFC8B9}"/>
              </a:ext>
            </a:extLst>
          </p:cNvPr>
          <p:cNvSpPr txBox="1">
            <a:spLocks/>
          </p:cNvSpPr>
          <p:nvPr/>
        </p:nvSpPr>
        <p:spPr>
          <a:xfrm>
            <a:off x="3315552" y="305344"/>
            <a:ext cx="5527766" cy="59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Reading Output as Excel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3203F-E129-4918-9361-967EEF3AC9EE}"/>
              </a:ext>
            </a:extLst>
          </p:cNvPr>
          <p:cNvSpPr txBox="1"/>
          <p:nvPr/>
        </p:nvSpPr>
        <p:spPr>
          <a:xfrm>
            <a:off x="2751909" y="4476205"/>
            <a:ext cx="775061" cy="20005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1FF0B-3AB0-46B8-8134-CF547E06C49F}"/>
              </a:ext>
            </a:extLst>
          </p:cNvPr>
          <p:cNvSpPr txBox="1"/>
          <p:nvPr/>
        </p:nvSpPr>
        <p:spPr>
          <a:xfrm>
            <a:off x="2751903" y="4632020"/>
            <a:ext cx="775061" cy="20005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34CE68-70E6-43BA-8167-8A52BA70FF12}"/>
              </a:ext>
            </a:extLst>
          </p:cNvPr>
          <p:cNvSpPr txBox="1"/>
          <p:nvPr/>
        </p:nvSpPr>
        <p:spPr>
          <a:xfrm>
            <a:off x="2751905" y="4806769"/>
            <a:ext cx="775061" cy="20005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AE731-70B9-45AE-89DA-3A42E35D5EFD}"/>
              </a:ext>
            </a:extLst>
          </p:cNvPr>
          <p:cNvSpPr txBox="1"/>
          <p:nvPr/>
        </p:nvSpPr>
        <p:spPr>
          <a:xfrm>
            <a:off x="2751902" y="4961324"/>
            <a:ext cx="775061" cy="200055"/>
          </a:xfrm>
          <a:prstGeom prst="rect">
            <a:avLst/>
          </a:prstGeom>
          <a:solidFill>
            <a:srgbClr val="E2881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ED400C-6D40-42A9-A018-735B0FABB811}"/>
              </a:ext>
            </a:extLst>
          </p:cNvPr>
          <p:cNvSpPr txBox="1"/>
          <p:nvPr/>
        </p:nvSpPr>
        <p:spPr>
          <a:xfrm>
            <a:off x="2751908" y="5109035"/>
            <a:ext cx="775061" cy="20005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A99105-555B-4EB7-B47E-83EF8AE6AAF9}"/>
              </a:ext>
            </a:extLst>
          </p:cNvPr>
          <p:cNvSpPr/>
          <p:nvPr/>
        </p:nvSpPr>
        <p:spPr>
          <a:xfrm>
            <a:off x="4110446" y="4502331"/>
            <a:ext cx="2778034" cy="147107"/>
          </a:xfrm>
          <a:prstGeom prst="rect">
            <a:avLst/>
          </a:prstGeom>
          <a:noFill/>
          <a:ln w="38100">
            <a:solidFill>
              <a:srgbClr val="DADE3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36F17E-9F36-485D-9054-48BE3289F9F5}"/>
              </a:ext>
            </a:extLst>
          </p:cNvPr>
          <p:cNvSpPr/>
          <p:nvPr/>
        </p:nvSpPr>
        <p:spPr>
          <a:xfrm>
            <a:off x="6914607" y="4502332"/>
            <a:ext cx="2778034" cy="1739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5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6" grpId="0" animBg="1"/>
      <p:bldP spid="25" grpId="0" animBg="1"/>
      <p:bldP spid="28" grpId="0" animBg="1"/>
      <p:bldP spid="30" grpId="0" animBg="1"/>
      <p:bldP spid="10" grpId="0" animBg="1"/>
    </p:bldLst>
  </p:timing>
</p:sld>
</file>

<file path=ppt/theme/theme1.xml><?xml version="1.0" encoding="utf-8"?>
<a:theme xmlns:a="http://schemas.openxmlformats.org/drawingml/2006/main" name="Basis">
  <a:themeElements>
    <a:clrScheme name="Custom 7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3F3F3F"/>
      </a:accent1>
      <a:accent2>
        <a:srgbClr val="7F7F7F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303</Words>
  <Application>Microsoft Office PowerPoint</Application>
  <PresentationFormat>Widescreen</PresentationFormat>
  <Paragraphs>82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helvetica</vt:lpstr>
      <vt:lpstr>Times New Roman</vt:lpstr>
      <vt:lpstr>Basis</vt:lpstr>
      <vt:lpstr>The effects of predicted climate change on Batrachochtrium dendrobatidis from across the United States</vt:lpstr>
      <vt:lpstr>PowerPoint Presentation</vt:lpstr>
      <vt:lpstr>The pathogen:  Batrachochytrium dendrobatidis (Bd)</vt:lpstr>
      <vt:lpstr>Isolates Collected from 5 Regions of the U.S.</vt:lpstr>
      <vt:lpstr>PowerPoint Presentation</vt:lpstr>
      <vt:lpstr>PowerPoint Presentation</vt:lpstr>
      <vt:lpstr>in vitro Experiment</vt:lpstr>
      <vt:lpstr>MTT Assay</vt:lpstr>
      <vt:lpstr>PowerPoint Presentation</vt:lpstr>
      <vt:lpstr>Bio Project: Goals</vt:lpstr>
      <vt:lpstr>Code:</vt:lpstr>
      <vt:lpstr>Code:</vt:lpstr>
      <vt:lpstr>Finished Data Frame</vt:lpstr>
      <vt:lpstr>Bio Project: Secondary Goals</vt:lpstr>
      <vt:lpstr>Old Plot:</vt:lpstr>
      <vt:lpstr>Code: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temperature on the growth rates and thermal profile characteristics of five isolates of Batrachochtrium dendrobatidis from across different regions of the United States</dc:title>
  <dc:creator>Ciara Sheets</dc:creator>
  <cp:lastModifiedBy>Ciara Sheets</cp:lastModifiedBy>
  <cp:revision>31</cp:revision>
  <dcterms:created xsi:type="dcterms:W3CDTF">2021-04-27T21:26:07Z</dcterms:created>
  <dcterms:modified xsi:type="dcterms:W3CDTF">2021-05-04T04:00:34Z</dcterms:modified>
</cp:coreProperties>
</file>